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6" r:id="rId4"/>
    <p:sldId id="258" r:id="rId5"/>
    <p:sldId id="261" r:id="rId6"/>
    <p:sldId id="260" r:id="rId7"/>
    <p:sldId id="259" r:id="rId8"/>
    <p:sldId id="267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99"/>
    <p:restoredTop sz="73488"/>
  </p:normalViewPr>
  <p:slideViewPr>
    <p:cSldViewPr snapToGrid="0">
      <p:cViewPr varScale="1">
        <p:scale>
          <a:sx n="109" d="100"/>
          <a:sy n="109" d="100"/>
        </p:scale>
        <p:origin x="16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712DCF-DA2B-2E4D-B71E-38C55C693AEF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82FF2C-7189-644D-A577-A720C18DF522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73736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取值范围</a:t>
            </a:r>
            <a:r>
              <a:rPr lang="zh-CN" altLang="en-US" dirty="0"/>
              <a:t>：</a:t>
            </a:r>
            <a:r>
              <a:rPr lang="en-US" dirty="0"/>
              <a:t>0 &lt; L</a:t>
            </a:r>
            <a:r>
              <a:rPr lang="en-CN" dirty="0"/>
              <a:t>earning rate &lt;=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94973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取值范围</a:t>
            </a:r>
            <a:r>
              <a:rPr lang="zh-CN" altLang="en-US" dirty="0"/>
              <a:t>：</a:t>
            </a:r>
            <a:r>
              <a:rPr lang="en-US" dirty="0"/>
              <a:t>0 &lt; L</a:t>
            </a:r>
            <a:r>
              <a:rPr lang="en-CN" dirty="0"/>
              <a:t>earning rate &lt;=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12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80821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状态空间：</a:t>
            </a:r>
            <a:endParaRPr lang="en-US" altLang="zh-CN" dirty="0"/>
          </a:p>
          <a:p>
            <a:pPr marL="685800" lvl="1" indent="-228600">
              <a:buAutoNum type="arabicPeriod"/>
            </a:pPr>
            <a:r>
              <a:rPr lang="zh-CN" altLang="en-US" dirty="0"/>
              <a:t>一般用集合和矩阵表述状态空间</a:t>
            </a:r>
            <a:endParaRPr lang="en-US" altLang="zh-CN" dirty="0"/>
          </a:p>
          <a:p>
            <a:pPr marL="685800" lvl="1" indent="-228600">
              <a:buAutoNum type="arabicPeriod"/>
            </a:pPr>
            <a:r>
              <a:rPr lang="zh-CN" altLang="en-US" dirty="0"/>
              <a:t>可能是有限集合，也可能是无限集合</a:t>
            </a:r>
            <a:endParaRPr lang="en-US" altLang="zh-CN" dirty="0"/>
          </a:p>
          <a:p>
            <a:pPr marL="228600" indent="-228600">
              <a:buAutoNum type="arabicPeriod"/>
            </a:pP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21010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状态空间：</a:t>
            </a:r>
            <a:endParaRPr lang="en-US" altLang="zh-CN" dirty="0"/>
          </a:p>
          <a:p>
            <a:pPr marL="685800" lvl="1" indent="-228600">
              <a:buAutoNum type="arabicPeriod"/>
            </a:pPr>
            <a:r>
              <a:rPr lang="zh-CN" altLang="en-US" dirty="0"/>
              <a:t>一般用集合和矩阵表述状态空间</a:t>
            </a:r>
            <a:endParaRPr lang="en-US" altLang="zh-CN" dirty="0"/>
          </a:p>
          <a:p>
            <a:pPr marL="685800" lvl="1" indent="-228600">
              <a:buAutoNum type="arabicPeriod"/>
            </a:pPr>
            <a:r>
              <a:rPr lang="zh-CN" altLang="en-US" dirty="0"/>
              <a:t>可能是有限集合，也可能是无限集合</a:t>
            </a:r>
            <a:endParaRPr lang="en-US" altLang="zh-CN" dirty="0"/>
          </a:p>
          <a:p>
            <a:pPr marL="228600" indent="-228600">
              <a:buAutoNum type="arabicPeriod"/>
            </a:pP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28544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取值范围</a:t>
            </a:r>
            <a:r>
              <a:rPr lang="zh-CN" altLang="en-US" dirty="0"/>
              <a:t>：</a:t>
            </a:r>
            <a:r>
              <a:rPr lang="en-US" dirty="0"/>
              <a:t>0 &lt; L</a:t>
            </a:r>
            <a:r>
              <a:rPr lang="en-CN" dirty="0"/>
              <a:t>earning rate &lt;=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29936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取值范围</a:t>
            </a:r>
            <a:r>
              <a:rPr lang="zh-CN" altLang="en-US" dirty="0"/>
              <a:t>：</a:t>
            </a:r>
            <a:r>
              <a:rPr lang="en-US" dirty="0"/>
              <a:t>0 &lt; L</a:t>
            </a:r>
            <a:r>
              <a:rPr lang="en-CN" dirty="0"/>
              <a:t>earning rate &lt;=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1800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取值范围</a:t>
            </a:r>
            <a:r>
              <a:rPr lang="zh-CN" altLang="en-US" dirty="0"/>
              <a:t>：</a:t>
            </a:r>
            <a:r>
              <a:rPr lang="en-US" dirty="0"/>
              <a:t>0 &lt; L</a:t>
            </a:r>
            <a:r>
              <a:rPr lang="en-CN" dirty="0"/>
              <a:t>earning rate &lt;=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90570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取值范围</a:t>
            </a:r>
            <a:r>
              <a:rPr lang="zh-CN" altLang="en-US" dirty="0"/>
              <a:t>：</a:t>
            </a:r>
            <a:r>
              <a:rPr lang="en-US" dirty="0"/>
              <a:t>0 &lt; L</a:t>
            </a:r>
            <a:r>
              <a:rPr lang="en-CN" dirty="0"/>
              <a:t>earning rate &lt;=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84730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取值范围</a:t>
            </a:r>
            <a:r>
              <a:rPr lang="zh-CN" altLang="en-US" dirty="0"/>
              <a:t>：</a:t>
            </a:r>
            <a:r>
              <a:rPr lang="en-US" dirty="0"/>
              <a:t>0 &lt; L</a:t>
            </a:r>
            <a:r>
              <a:rPr lang="en-CN" dirty="0"/>
              <a:t>earning rate &lt;=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10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59570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取值范围</a:t>
            </a:r>
            <a:r>
              <a:rPr lang="zh-CN" altLang="en-US" dirty="0"/>
              <a:t>：</a:t>
            </a:r>
            <a:r>
              <a:rPr lang="en-US" dirty="0"/>
              <a:t>0 &lt; L</a:t>
            </a:r>
            <a:r>
              <a:rPr lang="en-CN" dirty="0"/>
              <a:t>earning rate &lt;=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2FF2C-7189-644D-A577-A720C18DF522}" type="slidenum">
              <a:rPr lang="en-CN" smtClean="0"/>
              <a:t>11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72193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3308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54069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91176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87284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56646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05367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13680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24495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2405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3031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3605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A75D7-9738-7444-BC38-5685BFC11248}" type="datetimeFigureOut">
              <a:rPr lang="en-CN" smtClean="0"/>
              <a:t>2023/10/23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E6C344-A971-3F4E-83BD-C543411774A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884791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ymnasium.farama.org/tutorials/training_agents/blackjack_tutorial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implilearn.com/tutorials/machine-learning-tutorial/what-is-q-learning" TargetMode="External"/><Relationship Id="rId5" Type="http://schemas.openxmlformats.org/officeDocument/2006/relationships/hyperlink" Target="https://spinningup.readthedocs.io/zh_CN/latest/index.html" TargetMode="External"/><Relationship Id="rId4" Type="http://schemas.openxmlformats.org/officeDocument/2006/relationships/hyperlink" Target="https://www.andrew.cmu.edu/course/10-703/textbook/BartoSutton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mz090623/AI-Camp/tree/main/q-learni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17A46-5BD2-C2CF-4F60-515936B4D3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356" y="2226364"/>
            <a:ext cx="9975575" cy="1606067"/>
          </a:xfrm>
        </p:spPr>
        <p:txBody>
          <a:bodyPr>
            <a:normAutofit/>
          </a:bodyPr>
          <a:lstStyle/>
          <a:p>
            <a:pPr algn="l"/>
            <a:r>
              <a:rPr lang="en-CN" sz="4800" b="1" dirty="0">
                <a:latin typeface="OSAKA-MONO" panose="020B0600000000000000" pitchFamily="34" charset="-128"/>
                <a:ea typeface="OSAKA-MONO" panose="020B0600000000000000" pitchFamily="34" charset="-128"/>
                <a:cs typeface="Noto Mono for Powerline" panose="020B0609030804020204" pitchFamily="49" charset="0"/>
              </a:rPr>
              <a:t>通过强化学习的Q-Learning算法解决简单的Taxi问题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A08A7C-AF55-46FB-1824-11921BFDC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8626" y="5519566"/>
            <a:ext cx="9144000" cy="940144"/>
          </a:xfrm>
        </p:spPr>
        <p:txBody>
          <a:bodyPr/>
          <a:lstStyle/>
          <a:p>
            <a:pPr algn="l"/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AI训练营学员</a:t>
            </a:r>
            <a:r>
              <a:rPr lang="zh-CN" altLang="en-US" dirty="0">
                <a:latin typeface="OSAKA-MONO" panose="020B0600000000000000" pitchFamily="34" charset="-128"/>
              </a:rPr>
              <a:t> 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–</a:t>
            </a:r>
            <a:r>
              <a:rPr lang="zh-CN" altLang="en-US" dirty="0">
                <a:latin typeface="OSAKA-MONO" panose="020B0600000000000000" pitchFamily="34" charset="-128"/>
              </a:rPr>
              <a:t> 北京市第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35</a:t>
            </a:r>
            <a:r>
              <a:rPr lang="zh-CN" altLang="en-US" dirty="0">
                <a:latin typeface="OSAKA-MONO" panose="020B0600000000000000" pitchFamily="34" charset="-128"/>
              </a:rPr>
              <a:t>中学初三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1</a:t>
            </a:r>
            <a:r>
              <a:rPr lang="zh-CN" altLang="en-US" dirty="0">
                <a:latin typeface="OSAKA-MONO" panose="020B0600000000000000" pitchFamily="34" charset="-128"/>
              </a:rPr>
              <a:t>班 徐铭泽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algn="l"/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2023</a:t>
            </a:r>
            <a:r>
              <a:rPr lang="zh-CN" altLang="en-US" dirty="0">
                <a:latin typeface="OSAKA-MONO" panose="020B0600000000000000" pitchFamily="34" charset="-128"/>
              </a:rPr>
              <a:t>年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10</a:t>
            </a:r>
            <a:r>
              <a:rPr lang="zh-CN" altLang="en-US" dirty="0">
                <a:latin typeface="OSAKA-MONO" panose="020B0600000000000000" pitchFamily="34" charset="-128"/>
              </a:rPr>
              <a:t>月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20</a:t>
            </a:r>
            <a:r>
              <a:rPr lang="zh-CN" altLang="en-US" dirty="0">
                <a:latin typeface="OSAKA-MONO" panose="020B0600000000000000" pitchFamily="34" charset="-128"/>
              </a:rPr>
              <a:t>日</a:t>
            </a:r>
            <a:endParaRPr lang="en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26985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代码实现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0105FA-4A08-17BC-9763-D516DF1846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112" y="1757085"/>
                <a:ext cx="11502887" cy="4631992"/>
              </a:xfrm>
            </p:spPr>
            <p:txBody>
              <a:bodyPr anchor="t"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Function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 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refresh_discovery_rate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和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get_action</a:t>
                </a:r>
                <a:endParaRPr lang="en-US" altLang="zh-CN" dirty="0">
                  <a:latin typeface="OSAKA-MONO" panose="020B0600000000000000" pitchFamily="34" charset="-128"/>
                  <a:ea typeface="OSAKA-MONO" panose="020B0600000000000000" pitchFamily="34" charset="-128"/>
                </a:endParaRPr>
              </a:p>
              <a:p>
                <a:pPr lvl="1">
                  <a:lnSpc>
                    <a:spcPct val="100000"/>
                  </a:lnSpc>
                </a:pP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随着训练完成次数的增加，智能体的策略（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Q-Table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）更丰富，智能体应该更倾向于使用现有经验决定动作，而非积累新的经验的尝试</a:t>
                </a:r>
                <a:endParaRPr lang="en-US" altLang="zh-CN" dirty="0">
                  <a:latin typeface="OSAKA-MONO" panose="020B0600000000000000" pitchFamily="34" charset="-128"/>
                  <a:ea typeface="OSAKA-MONO" panose="020B0600000000000000" pitchFamily="34" charset="-128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Function 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traning_q_learning</a:t>
                </a:r>
                <a:endParaRPr lang="en-US" altLang="zh-CN" dirty="0">
                  <a:latin typeface="OSAKA-MONO" panose="020B0600000000000000" pitchFamily="34" charset="-128"/>
                  <a:ea typeface="OSAKA-MONO" panose="020B0600000000000000" pitchFamily="34" charset="-128"/>
                </a:endParaRPr>
              </a:p>
              <a:p>
                <a:pPr lvl="1">
                  <a:lnSpc>
                    <a:spcPct val="100000"/>
                  </a:lnSpc>
                </a:pP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训练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Q-Table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定义回合（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episodes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）和每个回合的最大步骤（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max_step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）</a:t>
                </a:r>
                <a:endParaRPr lang="en-US" altLang="zh-CN" dirty="0">
                  <a:latin typeface="OSAKA-MONO" panose="020B0600000000000000" pitchFamily="34" charset="-128"/>
                  <a:ea typeface="OSAKA-MONO" panose="020B0600000000000000" pitchFamily="34" charset="-128"/>
                </a:endParaRPr>
              </a:p>
              <a:p>
                <a:pPr lvl="2">
                  <a:lnSpc>
                    <a:spcPct val="100000"/>
                  </a:lnSpc>
                </a:pP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两层循环（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episodes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和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max_step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）更新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Q-Table: </a:t>
                </a:r>
              </a:p>
              <a:p>
                <a:pPr lvl="3">
                  <a:lnSpc>
                    <a:spcPct val="100000"/>
                  </a:lnSpc>
                </a:pP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q_tbl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[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s,a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] = 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q_tbl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[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s,a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] + 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lrn_r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 * (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rwd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 + 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dnt_r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 * 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np.max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(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q_tbl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[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𝑠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,]) - 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q_tbl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[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s,a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])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更新</a:t>
                </a:r>
                <a:r>
                  <a:rPr lang="en-US" altLang="zh-CN" dirty="0" err="1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discovery_rate</a:t>
                </a:r>
                <a:endParaRPr lang="en-US" altLang="zh-CN" dirty="0">
                  <a:latin typeface="OSAKA-MONO" panose="020B0600000000000000" pitchFamily="34" charset="-128"/>
                  <a:ea typeface="OSAKA-MONO" panose="020B0600000000000000" pitchFamily="34" charset="-128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0105FA-4A08-17BC-9763-D516DF1846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112" y="1757085"/>
                <a:ext cx="11502887" cy="4631992"/>
              </a:xfrm>
              <a:blipFill>
                <a:blip r:embed="rId3"/>
                <a:stretch>
                  <a:fillRect l="-992" t="-136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2808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未来的应用场景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105FA-4A08-17BC-9763-D516DF184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12" y="1757085"/>
            <a:ext cx="11502887" cy="4631992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学校图书馆通过机器人实现书籍的自动分发和回收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4217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参考文献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105FA-4A08-17BC-9763-D516DF184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13" y="1757085"/>
            <a:ext cx="10664687" cy="4631992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3"/>
              </a:rPr>
              <a:t>Gymnasium Documentation – Solving Blackjack with Q-Learning</a:t>
            </a:r>
          </a:p>
          <a:p>
            <a:pPr>
              <a:lnSpc>
                <a:spcPct val="100000"/>
              </a:lnSpc>
            </a:pPr>
            <a:r>
              <a:rPr lang="en-US" altLang="zh-CN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4"/>
              </a:rPr>
              <a:t>Reinforcement Learning An Intruduction 2</a:t>
            </a:r>
            <a:r>
              <a:rPr lang="en-US" altLang="zh-CN" sz="1800" baseline="30000" dirty="0">
                <a:latin typeface="OSAKA-MONO" panose="020B0600000000000000" pitchFamily="34" charset="-128"/>
                <a:ea typeface="OSAKA-MONO" panose="020B0600000000000000" pitchFamily="34" charset="-128"/>
                <a:hlinkClick r:id="rId4"/>
              </a:rPr>
              <a:t>nd</a:t>
            </a:r>
            <a:r>
              <a:rPr lang="en-US" altLang="zh-CN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4"/>
              </a:rPr>
              <a:t> Edition (Richard S. Sutton and Andrew G. Barto)</a:t>
            </a:r>
            <a:endParaRPr lang="en-US" altLang="zh-CN" sz="1800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>
              <a:lnSpc>
                <a:spcPct val="100000"/>
              </a:lnSpc>
            </a:pPr>
            <a:r>
              <a:rPr lang="zh-CN" altLang="en-US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5"/>
              </a:rPr>
              <a:t>深度强化学习教程：</a:t>
            </a:r>
            <a:r>
              <a:rPr lang="en-US" altLang="zh-CN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5"/>
              </a:rPr>
              <a:t> Spinning</a:t>
            </a:r>
            <a:r>
              <a:rPr lang="zh-CN" altLang="en-US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5"/>
              </a:rPr>
              <a:t> </a:t>
            </a:r>
            <a:r>
              <a:rPr lang="en-US" altLang="zh-CN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5"/>
              </a:rPr>
              <a:t>Up</a:t>
            </a:r>
            <a:r>
              <a:rPr lang="zh-CN" altLang="en-US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5"/>
              </a:rPr>
              <a:t>项目中文版</a:t>
            </a:r>
            <a:endParaRPr lang="en-US" altLang="zh-CN" sz="1800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>
              <a:lnSpc>
                <a:spcPct val="100000"/>
              </a:lnSpc>
            </a:pPr>
            <a:r>
              <a:rPr lang="en-US" altLang="zh-CN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6"/>
              </a:rPr>
              <a:t>What</a:t>
            </a:r>
            <a:r>
              <a:rPr lang="zh-CN" altLang="en-US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6"/>
              </a:rPr>
              <a:t> </a:t>
            </a:r>
            <a:r>
              <a:rPr lang="en-US" altLang="zh-CN" sz="1800" dirty="0">
                <a:latin typeface="OSAKA-MONO" panose="020B0600000000000000" pitchFamily="34" charset="-128"/>
                <a:ea typeface="OSAKA-MONO" panose="020B0600000000000000" pitchFamily="34" charset="-128"/>
                <a:hlinkClick r:id="rId6"/>
              </a:rPr>
              <a:t>Is Q-Learning: The Best Guide To Understand Q-Learning</a:t>
            </a:r>
            <a:endParaRPr lang="en-US" altLang="zh-CN" sz="1800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21993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课题内容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105FA-4A08-17BC-9763-D516DF184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13" y="1757085"/>
            <a:ext cx="10515600" cy="4765606"/>
          </a:xfrm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Taxi问题</a:t>
            </a:r>
          </a:p>
          <a:p>
            <a:pPr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强化学习的基本概念</a:t>
            </a:r>
          </a:p>
          <a:p>
            <a:pPr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Q-Learning算法的基本原理</a:t>
            </a:r>
          </a:p>
          <a:p>
            <a:pPr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Taxi问题的模拟环境</a:t>
            </a:r>
          </a:p>
          <a:p>
            <a:pPr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演示和代码实现</a:t>
            </a:r>
          </a:p>
          <a:p>
            <a:pPr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未来的应用场景</a:t>
            </a:r>
          </a:p>
          <a:p>
            <a:pPr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参考文献</a:t>
            </a:r>
          </a:p>
        </p:txBody>
      </p:sp>
    </p:spTree>
    <p:extLst>
      <p:ext uri="{BB962C8B-B14F-4D97-AF65-F5344CB8AC3E}">
        <p14:creationId xmlns:p14="http://schemas.microsoft.com/office/powerpoint/2010/main" val="2058762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什么是Taxi问题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105FA-4A08-17BC-9763-D516DF184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12" y="1757085"/>
            <a:ext cx="11151195" cy="4631992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Taxi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问题描述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出租车在任意位置，驶向乘客所在位置并载客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载客之后驶向乘客指定的目的地，到达目的地放下乘客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>
              <a:lnSpc>
                <a:spcPct val="100000"/>
              </a:lnSpc>
            </a:pP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Taxi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问题是</a:t>
            </a:r>
            <a:r>
              <a:rPr lang="zh-CN" alt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序贯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问题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序贯问题是按时间顺序进行一系列决策，最终完成目标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强化学习可以用来解决序贯问题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endParaRPr lang="zh-CN" altLang="en-US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4710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强化学习的基本概念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105FA-4A08-17BC-9763-D516DF184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12" y="1757085"/>
            <a:ext cx="11269339" cy="4487311"/>
          </a:xfrm>
        </p:spPr>
        <p:txBody>
          <a:bodyPr anchor="t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基本思想</a:t>
            </a:r>
          </a:p>
          <a:p>
            <a:pPr lvl="1"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将</a:t>
            </a:r>
            <a:r>
              <a:rPr lang="en-CN" u="sng" dirty="0">
                <a:latin typeface="OSAKA-MONO" panose="020B0600000000000000" pitchFamily="34" charset="-128"/>
                <a:ea typeface="OSAKA-MONO" panose="020B0600000000000000" pitchFamily="34" charset="-128"/>
              </a:rPr>
              <a:t>状态</a:t>
            </a: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与可能采取的</a:t>
            </a:r>
            <a:r>
              <a:rPr lang="en-CN" u="sng" dirty="0">
                <a:latin typeface="OSAKA-MONO" panose="020B0600000000000000" pitchFamily="34" charset="-128"/>
                <a:ea typeface="OSAKA-MONO" panose="020B0600000000000000" pitchFamily="34" charset="-128"/>
              </a:rPr>
              <a:t>动作</a:t>
            </a: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做</a:t>
            </a:r>
            <a:r>
              <a:rPr lang="en-CN" u="sng" dirty="0">
                <a:latin typeface="OSAKA-MONO" panose="020B0600000000000000" pitchFamily="34" charset="-128"/>
                <a:ea typeface="OSAKA-MONO" panose="020B0600000000000000" pitchFamily="34" charset="-128"/>
              </a:rPr>
              <a:t>对应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。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通过利用这些</a:t>
            </a:r>
            <a:r>
              <a:rPr lang="zh-CN" altLang="en-US" u="sng" dirty="0">
                <a:latin typeface="OSAKA-MONO" panose="020B0600000000000000" pitchFamily="34" charset="-128"/>
                <a:ea typeface="OSAKA-MONO" panose="020B0600000000000000" pitchFamily="34" charset="-128"/>
              </a:rPr>
              <a:t>对应关系决定若干动作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，使</a:t>
            </a:r>
            <a:r>
              <a:rPr lang="zh-CN" altLang="en-US" u="sng" dirty="0">
                <a:latin typeface="OSAKA-MONO" panose="020B0600000000000000" pitchFamily="34" charset="-128"/>
                <a:ea typeface="OSAKA-MONO" panose="020B0600000000000000" pitchFamily="34" charset="-128"/>
              </a:rPr>
              <a:t>积累的奖励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最大化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基本要素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状态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：当前环境</a:t>
            </a:r>
            <a:r>
              <a:rPr lang="zh-CN" alt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完整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描述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动作：针对当前环境的行为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智能体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：能感知环境的当前状态，并采取动作的主体</a:t>
            </a:r>
            <a:endParaRPr lang="en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奖励：采取动作带来的回报，可以为正，负或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0</a:t>
            </a:r>
          </a:p>
          <a:p>
            <a:pPr lvl="1"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策略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：智能体用于决定下一步动作的规则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状态转移函数：从一个状态转移到另一个状态的概率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价值函数：由当前状态开始，一直按照某一策略运行下去，最终获得的奖励的期望值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zh-CN" altLang="en-US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906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强化学习的基本概念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105FA-4A08-17BC-9763-D516DF184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12" y="1757085"/>
            <a:ext cx="11269339" cy="4487312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交互过程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智能体感知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t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时刻的环境状态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根据策略中的状态和回报，选择要执行的动作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执行的动作会影响环境，进入新的状态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智能体获得由执行的动作带来的奖励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如果新的状态为结束状态，那么结束。否则继续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2-5</a:t>
            </a:r>
          </a:p>
          <a:p>
            <a:pPr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应用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自动化生产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，</a:t>
            </a: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游戏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，</a:t>
            </a: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广告推送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，</a:t>
            </a:r>
            <a:r>
              <a:rPr lang="en-CN" dirty="0">
                <a:latin typeface="OSAKA-MONO" panose="020B0600000000000000" pitchFamily="34" charset="-128"/>
                <a:ea typeface="OSAKA-MONO" panose="020B0600000000000000" pitchFamily="34" charset="-128"/>
              </a:rPr>
              <a:t>自动驾驶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zh-CN" altLang="en-US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6F1E4D-B4EA-CBC4-55BE-89BF7EDACC49}"/>
              </a:ext>
            </a:extLst>
          </p:cNvPr>
          <p:cNvSpPr/>
          <p:nvPr/>
        </p:nvSpPr>
        <p:spPr>
          <a:xfrm>
            <a:off x="9379627" y="1499177"/>
            <a:ext cx="1219200" cy="51581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智能体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F55E34D-7FE1-2C47-060F-A104EDCC4439}"/>
              </a:ext>
            </a:extLst>
          </p:cNvPr>
          <p:cNvSpPr/>
          <p:nvPr/>
        </p:nvSpPr>
        <p:spPr>
          <a:xfrm>
            <a:off x="9381776" y="2945829"/>
            <a:ext cx="1219200" cy="51581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环境</a:t>
            </a:r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6C7E5726-B8C6-B33D-8CA9-4F90D4FB6C06}"/>
              </a:ext>
            </a:extLst>
          </p:cNvPr>
          <p:cNvCxnSpPr>
            <a:stCxn id="4" idx="3"/>
            <a:endCxn id="7" idx="3"/>
          </p:cNvCxnSpPr>
          <p:nvPr/>
        </p:nvCxnSpPr>
        <p:spPr>
          <a:xfrm>
            <a:off x="10598827" y="1757085"/>
            <a:ext cx="2149" cy="1446652"/>
          </a:xfrm>
          <a:prstGeom prst="bentConnector3">
            <a:avLst>
              <a:gd name="adj1" fmla="val 29525826"/>
            </a:avLst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AA56FA3-E644-285B-4BC8-F4480D2AC74D}"/>
              </a:ext>
            </a:extLst>
          </p:cNvPr>
          <p:cNvSpPr txBox="1"/>
          <p:nvPr/>
        </p:nvSpPr>
        <p:spPr>
          <a:xfrm>
            <a:off x="10754743" y="2271513"/>
            <a:ext cx="74814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N" dirty="0"/>
              <a:t>动作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68355444-05CA-3C6D-8E53-3BCB141A7A94}"/>
              </a:ext>
            </a:extLst>
          </p:cNvPr>
          <p:cNvCxnSpPr>
            <a:cxnSpLocks/>
            <a:stCxn id="7" idx="1"/>
            <a:endCxn id="4" idx="1"/>
          </p:cNvCxnSpPr>
          <p:nvPr/>
        </p:nvCxnSpPr>
        <p:spPr>
          <a:xfrm rot="10800000">
            <a:off x="9379628" y="1757085"/>
            <a:ext cx="2149" cy="1446652"/>
          </a:xfrm>
          <a:prstGeom prst="bentConnector3">
            <a:avLst>
              <a:gd name="adj1" fmla="val 34499209"/>
            </a:avLst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60D9BCE-0231-3D87-6F52-1FBA2FCB6CE8}"/>
              </a:ext>
            </a:extLst>
          </p:cNvPr>
          <p:cNvCxnSpPr>
            <a:stCxn id="7" idx="0"/>
            <a:endCxn id="4" idx="2"/>
          </p:cNvCxnSpPr>
          <p:nvPr/>
        </p:nvCxnSpPr>
        <p:spPr>
          <a:xfrm flipH="1" flipV="1">
            <a:off x="9989227" y="2014993"/>
            <a:ext cx="2149" cy="9308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25F0A8D-5953-B292-E3D1-0C05CF13DAE5}"/>
              </a:ext>
            </a:extLst>
          </p:cNvPr>
          <p:cNvSpPr txBox="1"/>
          <p:nvPr/>
        </p:nvSpPr>
        <p:spPr>
          <a:xfrm>
            <a:off x="9666451" y="2295745"/>
            <a:ext cx="74814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N" dirty="0"/>
              <a:t>奖励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82F4DFB-B34B-F906-F92A-B073AA06943C}"/>
              </a:ext>
            </a:extLst>
          </p:cNvPr>
          <p:cNvSpPr txBox="1"/>
          <p:nvPr/>
        </p:nvSpPr>
        <p:spPr>
          <a:xfrm>
            <a:off x="8190980" y="2316585"/>
            <a:ext cx="90176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N" dirty="0"/>
              <a:t>新状态</a:t>
            </a:r>
          </a:p>
        </p:txBody>
      </p:sp>
    </p:spTree>
    <p:extLst>
      <p:ext uri="{BB962C8B-B14F-4D97-AF65-F5344CB8AC3E}">
        <p14:creationId xmlns:p14="http://schemas.microsoft.com/office/powerpoint/2010/main" val="145555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Q-Learning算法的基本原理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0105FA-4A08-17BC-9763-D516DF1846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9113" y="1757085"/>
                <a:ext cx="10515600" cy="4878178"/>
              </a:xfrm>
            </p:spPr>
            <p:txBody>
              <a:bodyPr anchor="t">
                <a:normAutofit fontScale="92500" lnSpcReduction="20000"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Q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代表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Quality</a:t>
                </a:r>
              </a:p>
              <a:p>
                <a:pPr>
                  <a:lnSpc>
                    <a:spcPct val="100000"/>
                  </a:lnSpc>
                </a:pPr>
                <a:r>
                  <a:rPr lang="en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智能体和环境进行交互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，通过采样得到的状态和奖励来更新策略</a:t>
                </a:r>
                <a:endParaRPr lang="en-CN" dirty="0">
                  <a:latin typeface="OSAKA-MONO" panose="020B0600000000000000" pitchFamily="34" charset="-128"/>
                  <a:ea typeface="OSAKA-MONO" panose="020B0600000000000000" pitchFamily="34" charset="-128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公式</a:t>
                </a:r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N" i="1" dirty="0" smtClean="0">
                        <a:latin typeface="Cambria Math" panose="02040503050406030204" pitchFamily="18" charset="0"/>
                        <a:ea typeface="OSAKA-MONO" panose="020B0600000000000000" pitchFamily="34" charset="-128"/>
                      </a:rPr>
                      <m:t>Q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OSAKA-MONO" panose="020B0600000000000000" pitchFamily="34" charset="-128"/>
                      </a:rPr>
                      <m:t>(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𝑆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,</a:t>
                </a:r>
                <a:r>
                  <a:rPr lang="en-US" dirty="0">
                    <a:ea typeface="OSAKA-MONO" panose="020B0600000000000000" pitchFamily="34" charset="-128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𝐴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𝑡</m:t>
                        </m:r>
                      </m:sub>
                    </m:sSub>
                    <m:r>
                      <a:rPr lang="en-US" b="0" i="0" dirty="0" smtClean="0">
                        <a:latin typeface="Cambria Math" panose="02040503050406030204" pitchFamily="18" charset="0"/>
                        <a:ea typeface="OSAKA-MONO" panose="020B0600000000000000" pitchFamily="34" charset="-128"/>
                      </a:rPr>
                      <m:t>)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m:rPr>
                        <m:sty m:val="p"/>
                      </m:rPr>
                      <a:rPr lang="en-CN" i="1" dirty="0">
                        <a:latin typeface="Cambria Math" panose="02040503050406030204" pitchFamily="18" charset="0"/>
                        <a:ea typeface="OSAKA-MONO" panose="020B0600000000000000" pitchFamily="34" charset="-128"/>
                      </a:rPr>
                      <m:t>Q</m:t>
                    </m:r>
                    <m:r>
                      <a:rPr lang="en-US" i="1" dirty="0">
                        <a:latin typeface="Cambria Math" panose="02040503050406030204" pitchFamily="18" charset="0"/>
                        <a:ea typeface="OSAKA-MONO" panose="020B0600000000000000" pitchFamily="34" charset="-128"/>
                      </a:rPr>
                      <m:t>(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𝑆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,</a:t>
                </a:r>
                <a:r>
                  <a:rPr lang="en-US" dirty="0">
                    <a:ea typeface="OSAKA-MONO" panose="020B0600000000000000" pitchFamily="34" charset="-128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𝐴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𝑡</m:t>
                        </m:r>
                      </m:sub>
                    </m:sSub>
                    <m:r>
                      <a:rPr lang="en-US" b="0" i="0" dirty="0" smtClean="0">
                        <a:latin typeface="Cambria Math" panose="02040503050406030204" pitchFamily="18" charset="0"/>
                        <a:ea typeface="OSAKA-MONO" panose="020B0600000000000000" pitchFamily="34" charset="-128"/>
                      </a:rPr>
                      <m:t>)+ </m:t>
                    </m:r>
                    <m:r>
                      <a:rPr lang="el-G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d>
                      <m:dPr>
                        <m:begChr m:val="["/>
                        <m:endChr m:val="]"/>
                        <m:ctrlPr>
                          <a:rPr lang="el-G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 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func>
                          <m:funcPr>
                            <m:ctrlPr>
                              <a:rPr lang="en-US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i="1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US" i="1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lim>
                            </m:limLow>
                          </m:fName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</m:e>
                        </m:func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  <m:t>𝑆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  <m:t>𝑡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  <m:t>+1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CN" dirty="0">
                            <a:latin typeface="OSAKA-MONO" panose="020B0600000000000000" pitchFamily="34" charset="-128"/>
                            <a:ea typeface="OSAKA-MONO" panose="020B0600000000000000" pitchFamily="34" charset="-128"/>
                          </a:rPr>
                          <m:t>,</m:t>
                        </m:r>
                        <m:r>
                          <a:rPr lang="zh-CN" alt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   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)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−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𝑄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(</m:t>
                        </m:r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  <m:t>𝑆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  <m:t>𝑡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CN" dirty="0">
                            <a:latin typeface="OSAKA-MONO" panose="020B0600000000000000" pitchFamily="34" charset="-128"/>
                            <a:ea typeface="OSAKA-MONO" panose="020B0600000000000000" pitchFamily="34" charset="-128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en-US" dirty="0">
                            <a:ea typeface="OSAKA-MONO" panose="020B0600000000000000" pitchFamily="34" charset="-128"/>
                          </a:rPr>
                          <m:t> </m:t>
                        </m:r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  <a:ea typeface="OSAKA-MONO" panose="020B0600000000000000" pitchFamily="34" charset="-128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)</m:t>
                        </m:r>
                      </m:e>
                    </m:d>
                  </m:oMath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2">
                  <a:lnSpc>
                    <a:spcPct val="100000"/>
                  </a:lnSpc>
                </a:pPr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Q</a:t>
                </a:r>
                <a:r>
                  <a:rPr lang="zh-CN" alt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：动作价值函数（</a:t>
                </a:r>
                <a:r>
                  <a:rPr lang="en-US" altLang="zh-CN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action-value function)</a:t>
                </a:r>
              </a:p>
              <a:p>
                <a:pPr lvl="3">
                  <a:lnSpc>
                    <a:spcPct val="100000"/>
                  </a:lnSpc>
                </a:pPr>
                <a:r>
                  <a:rPr lang="zh-CN" alt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返回值是在状态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𝑆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𝑡</m:t>
                        </m:r>
                      </m:sub>
                    </m:sSub>
                    <m:r>
                      <a:rPr lang="en-CN" b="0" i="1" dirty="0">
                        <a:latin typeface="Cambria Math" panose="02040503050406030204" pitchFamily="18" charset="0"/>
                        <a:ea typeface="OSAKA-MONO" panose="020B0600000000000000" pitchFamily="34" charset="-128"/>
                      </a:rPr>
                      <m:t>采取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OSAKA-MONO" panose="020B0600000000000000" pitchFamily="34" charset="-128"/>
                      </a:rPr>
                      <m:t>动作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𝐴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获得的奖励</a:t>
                </a:r>
              </a:p>
              <a:p>
                <a:pPr lvl="2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l-G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zh-CN" alt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：</m:t>
                    </m:r>
                  </m:oMath>
                </a14:m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learning rate</a:t>
                </a:r>
              </a:p>
              <a:p>
                <a:pPr lvl="3">
                  <a:lnSpc>
                    <a:spcPct val="100000"/>
                  </a:lnSpc>
                </a:pP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也叫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step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 </a:t>
                </a:r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size</a:t>
                </a: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；学习新经验的机率。</a:t>
                </a:r>
                <a:r>
                  <a:rPr lang="el-GR" b="0" dirty="0">
                    <a:ea typeface="Cambria Math" panose="02040503050406030204" pitchFamily="18" charset="0"/>
                  </a:rPr>
                  <a:t> </a:t>
                </a:r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4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l-G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越大，越倾向于学习新经验；越小，越倾向于利用现有经验</a:t>
                </a:r>
                <a:endParaRPr lang="en-US" altLang="zh-CN" dirty="0">
                  <a:latin typeface="OSAKA-MONO" panose="020B0600000000000000" pitchFamily="34" charset="-128"/>
                  <a:ea typeface="OSAKA-MONO" panose="020B0600000000000000" pitchFamily="34" charset="-128"/>
                </a:endParaRPr>
              </a:p>
              <a:p>
                <a:pPr lvl="2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zh-CN" alt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：</m:t>
                    </m:r>
                  </m:oMath>
                </a14:m>
                <a:r>
                  <a:rPr lang="en-US" altLang="zh-CN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discount rate</a:t>
                </a:r>
              </a:p>
              <a:p>
                <a:pPr lvl="3">
                  <a:lnSpc>
                    <a:spcPct val="100000"/>
                  </a:lnSpc>
                </a:pPr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用于针对延时奖励的情况下，决定获得即时奖励的多少。</a:t>
                </a:r>
                <a:r>
                  <a:rPr lang="en-US" b="0" dirty="0">
                    <a:ea typeface="Cambria Math" panose="02040503050406030204" pitchFamily="18" charset="0"/>
                  </a:rPr>
                  <a:t> </a:t>
                </a:r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4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越大，智能体越倾向于考虑长期奖励；反之，越注重眼前的奖励</a:t>
                </a:r>
                <a:endParaRPr lang="en-US" altLang="zh-CN" dirty="0">
                  <a:latin typeface="OSAKA-MONO" panose="020B0600000000000000" pitchFamily="34" charset="-128"/>
                  <a:ea typeface="OSAKA-MONO" panose="020B0600000000000000" pitchFamily="34" charset="-128"/>
                </a:endParaRPr>
              </a:p>
              <a:p>
                <a:pPr lvl="2">
                  <a:lnSpc>
                    <a:spcPct val="10000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lim>
                        </m:limLow>
                      </m:fName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</m:e>
                    </m:func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𝑆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𝑡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+1</m:t>
                        </m:r>
                      </m:sub>
                    </m:sSub>
                    <m:r>
                      <m:rPr>
                        <m:nor/>
                      </m:rPr>
                      <a:rPr lang="en-CN" dirty="0">
                        <a:latin typeface="OSAKA-MONO" panose="020B0600000000000000" pitchFamily="34" charset="-128"/>
                        <a:ea typeface="OSAKA-MONO" panose="020B0600000000000000" pitchFamily="34" charset="-128"/>
                      </a:rPr>
                      <m:t>,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OSAKA-MONO" panose="020B0600000000000000" pitchFamily="34" charset="-128"/>
                      </a:rPr>
                      <m:t>)</m:t>
                    </m:r>
                  </m:oMath>
                </a14:m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：动作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在状态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𝑆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𝑡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的最大奖励</a:t>
                </a:r>
                <a:endParaRPr lang="en-US" altLang="zh-CN" dirty="0">
                  <a:latin typeface="OSAKA-MONO" panose="020B0600000000000000" pitchFamily="34" charset="-128"/>
                  <a:ea typeface="OSAKA-MONO" panose="020B0600000000000000" pitchFamily="34" charset="-128"/>
                </a:endParaRPr>
              </a:p>
              <a:p>
                <a:pPr lvl="3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表示在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𝑆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𝑡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OSAKA-MONO" panose="020B0600000000000000" pitchFamily="34" charset="-128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dirty="0">
                    <a:latin typeface="OSAKA-MONO" panose="020B0600000000000000" pitchFamily="34" charset="-128"/>
                    <a:ea typeface="OSAKA-MONO" panose="020B0600000000000000" pitchFamily="34" charset="-128"/>
                  </a:rPr>
                  <a:t>状态下所有可能的动作</a:t>
                </a:r>
                <a:endParaRPr lang="en-US" altLang="zh-CN" u="none" strike="noStrike" dirty="0">
                  <a:effectLst/>
                  <a:latin typeface="Osaka" panose="020B0600000000000000" pitchFamily="34" charset="-128"/>
                </a:endParaRPr>
              </a:p>
              <a:p>
                <a:pPr>
                  <a:lnSpc>
                    <a:spcPct val="100000"/>
                  </a:lnSpc>
                </a:pPr>
                <a:endParaRPr lang="en-US" altLang="zh-CN" u="none" strike="noStrike" dirty="0">
                  <a:effectLst/>
                  <a:latin typeface="Osaka" panose="020B0600000000000000" pitchFamily="34" charset="-128"/>
                </a:endParaRPr>
              </a:p>
              <a:p>
                <a:pPr lvl="1">
                  <a:lnSpc>
                    <a:spcPct val="100000"/>
                  </a:lnSpc>
                </a:pPr>
                <a:endParaRPr lang="en-US" altLang="zh-CN" b="0" dirty="0">
                  <a:latin typeface="Cambria Math" panose="02040503050406030204" pitchFamily="18" charset="0"/>
                  <a:ea typeface="OSAKA-MONO" panose="020B0600000000000000" pitchFamily="34" charset="-128"/>
                </a:endParaRPr>
              </a:p>
              <a:p>
                <a:pPr lvl="1">
                  <a:lnSpc>
                    <a:spcPct val="100000"/>
                  </a:lnSpc>
                </a:pPr>
                <a:endParaRPr lang="en-US" b="0" dirty="0">
                  <a:latin typeface="Cambria Math" panose="02040503050406030204" pitchFamily="18" charset="0"/>
                  <a:ea typeface="OSAKA-MONO" panose="020B0600000000000000" pitchFamily="34" charset="-128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0105FA-4A08-17BC-9763-D516DF1846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9113" y="1757085"/>
                <a:ext cx="10515600" cy="4878178"/>
              </a:xfrm>
              <a:blipFill>
                <a:blip r:embed="rId3"/>
                <a:stretch>
                  <a:fillRect l="-965" t="-2597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7111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Taxi问题的模拟环境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105FA-4A08-17BC-9763-D516DF184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13" y="1757085"/>
            <a:ext cx="10515600" cy="4994594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dirty="0" err="1">
                <a:latin typeface="OSAKA-MONO" panose="020B0600000000000000" pitchFamily="34" charset="-128"/>
                <a:ea typeface="OSAKA-MONO" panose="020B0600000000000000" pitchFamily="34" charset="-128"/>
              </a:rPr>
              <a:t>OpenAI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 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Gym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 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Toy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 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Text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的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Taxi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模拟环境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5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 * 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5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的网格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状态空间和动作空间是有限的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状态空间：出租车位置 * 乘客状态 * 目的地位置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动作空间：上，下，左，右，客人上车，客人下车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奖励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每次移动奖励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-1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分，除非有其他奖励发生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正确的放下客人奖励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20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分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2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错误的进行客人上车或者下车的动作，奖励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-10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分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当前状态的表示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2">
              <a:lnSpc>
                <a:spcPct val="100000"/>
              </a:lnSpc>
            </a:pP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((</a:t>
            </a:r>
            <a:r>
              <a:rPr lang="en-US" altLang="zh-CN" dirty="0" err="1">
                <a:latin typeface="OSAKA-MONO" panose="020B0600000000000000" pitchFamily="34" charset="-128"/>
                <a:ea typeface="OSAKA-MONO" panose="020B0600000000000000" pitchFamily="34" charset="-128"/>
              </a:rPr>
              <a:t>taxi_row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 * 5 + </a:t>
            </a:r>
            <a:r>
              <a:rPr lang="en-US" altLang="zh-CN" dirty="0" err="1">
                <a:latin typeface="OSAKA-MONO" panose="020B0600000000000000" pitchFamily="34" charset="-128"/>
                <a:ea typeface="OSAKA-MONO" panose="020B0600000000000000" pitchFamily="34" charset="-128"/>
              </a:rPr>
              <a:t>taxi_col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) * 5 + passenger location) * 4 + destination</a:t>
            </a:r>
          </a:p>
          <a:p>
            <a:pPr lvl="1">
              <a:lnSpc>
                <a:spcPct val="100000"/>
              </a:lnSpc>
            </a:pP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D6B7C02E-A942-19FE-32D5-C3656EE8B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1147" y="1993737"/>
            <a:ext cx="3525537" cy="2490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28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演示</a:t>
            </a:r>
          </a:p>
        </p:txBody>
      </p:sp>
      <p:pic>
        <p:nvPicPr>
          <p:cNvPr id="6" name="AI-Camp-Q-Learning_8D8A7077-5F5B-498E-9D1B-0D9E776758CD.mp4">
            <a:hlinkClick r:id="" action="ppaction://media"/>
            <a:extLst>
              <a:ext uri="{FF2B5EF4-FFF2-40B4-BE49-F238E27FC236}">
                <a16:creationId xmlns:a16="http://schemas.microsoft.com/office/drawing/2014/main" id="{1A86B44F-BB2C-DBDE-20E8-26707ED0B5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25152" y="151279"/>
            <a:ext cx="8874125" cy="655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97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5A8C-A0D8-EFB5-1ED7-548DA8E1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4"/>
            <a:ext cx="10515600" cy="738118"/>
          </a:xfrm>
        </p:spPr>
        <p:txBody>
          <a:bodyPr/>
          <a:lstStyle/>
          <a:p>
            <a:r>
              <a:rPr lang="en-CN" b="1" dirty="0">
                <a:latin typeface="OSAKA-MONO" panose="020B0600000000000000" pitchFamily="34" charset="-128"/>
                <a:ea typeface="OSAKA-MONO" panose="020B0600000000000000" pitchFamily="34" charset="-128"/>
              </a:rPr>
              <a:t>代码实现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105FA-4A08-17BC-9763-D516DF184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13" y="1757085"/>
            <a:ext cx="10515600" cy="4631992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Git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 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repo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：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  <a:hlinkClick r:id="rId3"/>
              </a:rPr>
              <a:t>https://github.com/xmz090623/AI-Camp/tree/main/q-learning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>
              <a:lnSpc>
                <a:spcPct val="100000"/>
              </a:lnSpc>
            </a:pP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Q-Table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实现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Taxi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环境的状态空间和动作空间是有限的。可以使用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Q-table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存储映射，用来表达状态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+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动作对应的奖励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 err="1">
                <a:latin typeface="OSAKA-MONO" panose="020B0600000000000000" pitchFamily="34" charset="-128"/>
                <a:ea typeface="OSAKA-MONO" panose="020B0600000000000000" pitchFamily="34" charset="-128"/>
              </a:rPr>
              <a:t>np.zeros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((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状态空间大小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, 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动作空间大小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))</a:t>
            </a:r>
          </a:p>
          <a:p>
            <a:pPr lvl="2">
              <a:lnSpc>
                <a:spcPct val="100000"/>
              </a:lnSpc>
            </a:pP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500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*</a:t>
            </a:r>
            <a:r>
              <a:rPr lang="en-US" altLang="zh-CN" dirty="0">
                <a:latin typeface="OSAKA-MONO" panose="020B0600000000000000" pitchFamily="34" charset="-128"/>
                <a:ea typeface="OSAKA-MONO" panose="020B0600000000000000" pitchFamily="34" charset="-128"/>
              </a:rPr>
              <a:t>6</a:t>
            </a: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的二维矩阵：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3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行数对应状态值；列数对应动作值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  <a:p>
            <a:pPr lvl="3">
              <a:lnSpc>
                <a:spcPct val="100000"/>
              </a:lnSpc>
            </a:pPr>
            <a:r>
              <a:rPr lang="zh-CN" altLang="en-US" dirty="0">
                <a:latin typeface="OSAKA-MONO" panose="020B0600000000000000" pitchFamily="34" charset="-128"/>
                <a:ea typeface="OSAKA-MONO" panose="020B0600000000000000" pitchFamily="34" charset="-128"/>
              </a:rPr>
              <a:t>每个元素表示该状态的动作对应的奖励值</a:t>
            </a:r>
            <a:endParaRPr lang="en-US" altLang="zh-CN" dirty="0">
              <a:latin typeface="OSAKA-MONO" panose="020B0600000000000000" pitchFamily="34" charset="-128"/>
              <a:ea typeface="OSAKA-MONO" panose="020B0600000000000000" pitchFamily="34" charset="-128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D26F3E-D230-FAD8-735C-049E9405A9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566879"/>
              </p:ext>
            </p:extLst>
          </p:nvPr>
        </p:nvGraphicFramePr>
        <p:xfrm>
          <a:off x="7685690" y="4211198"/>
          <a:ext cx="436704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3864">
                  <a:extLst>
                    <a:ext uri="{9D8B030D-6E8A-4147-A177-3AD203B41FA5}">
                      <a16:colId xmlns:a16="http://schemas.microsoft.com/office/drawing/2014/main" val="2363502984"/>
                    </a:ext>
                  </a:extLst>
                </a:gridCol>
                <a:gridCol w="623864">
                  <a:extLst>
                    <a:ext uri="{9D8B030D-6E8A-4147-A177-3AD203B41FA5}">
                      <a16:colId xmlns:a16="http://schemas.microsoft.com/office/drawing/2014/main" val="4036834735"/>
                    </a:ext>
                  </a:extLst>
                </a:gridCol>
                <a:gridCol w="623864">
                  <a:extLst>
                    <a:ext uri="{9D8B030D-6E8A-4147-A177-3AD203B41FA5}">
                      <a16:colId xmlns:a16="http://schemas.microsoft.com/office/drawing/2014/main" val="303020405"/>
                    </a:ext>
                  </a:extLst>
                </a:gridCol>
                <a:gridCol w="623864">
                  <a:extLst>
                    <a:ext uri="{9D8B030D-6E8A-4147-A177-3AD203B41FA5}">
                      <a16:colId xmlns:a16="http://schemas.microsoft.com/office/drawing/2014/main" val="3402184159"/>
                    </a:ext>
                  </a:extLst>
                </a:gridCol>
                <a:gridCol w="623864">
                  <a:extLst>
                    <a:ext uri="{9D8B030D-6E8A-4147-A177-3AD203B41FA5}">
                      <a16:colId xmlns:a16="http://schemas.microsoft.com/office/drawing/2014/main" val="1488871192"/>
                    </a:ext>
                  </a:extLst>
                </a:gridCol>
                <a:gridCol w="623864">
                  <a:extLst>
                    <a:ext uri="{9D8B030D-6E8A-4147-A177-3AD203B41FA5}">
                      <a16:colId xmlns:a16="http://schemas.microsoft.com/office/drawing/2014/main" val="3851335354"/>
                    </a:ext>
                  </a:extLst>
                </a:gridCol>
                <a:gridCol w="623864">
                  <a:extLst>
                    <a:ext uri="{9D8B030D-6E8A-4147-A177-3AD203B41FA5}">
                      <a16:colId xmlns:a16="http://schemas.microsoft.com/office/drawing/2014/main" val="297477090"/>
                    </a:ext>
                  </a:extLst>
                </a:gridCol>
              </a:tblGrid>
              <a:tr h="165237"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上</a:t>
                      </a:r>
                      <a:endParaRPr lang="en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下</a:t>
                      </a:r>
                      <a:endParaRPr lang="en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左</a:t>
                      </a:r>
                      <a:endParaRPr lang="en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右</a:t>
                      </a:r>
                      <a:endParaRPr lang="en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载客</a:t>
                      </a:r>
                      <a:endParaRPr lang="en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CN" sz="1600" dirty="0"/>
                        <a:t>下</a:t>
                      </a:r>
                      <a:r>
                        <a:rPr lang="zh-CN" altLang="en-US" sz="1600" dirty="0"/>
                        <a:t>客</a:t>
                      </a:r>
                      <a:endParaRPr lang="en-C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271479"/>
                  </a:ext>
                </a:extLst>
              </a:tr>
              <a:tr h="165237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</a:t>
                      </a:r>
                      <a:endParaRPr lang="en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836961"/>
                  </a:ext>
                </a:extLst>
              </a:tr>
              <a:tr h="165237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1</a:t>
                      </a:r>
                      <a:endParaRPr lang="en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317127"/>
                  </a:ext>
                </a:extLst>
              </a:tr>
              <a:tr h="165237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2</a:t>
                      </a:r>
                      <a:endParaRPr lang="en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865913"/>
                  </a:ext>
                </a:extLst>
              </a:tr>
              <a:tr h="165237"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  <a:endParaRPr lang="en-C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054160"/>
                  </a:ext>
                </a:extLst>
              </a:tr>
              <a:tr h="165237">
                <a:tc>
                  <a:txBody>
                    <a:bodyPr/>
                    <a:lstStyle/>
                    <a:p>
                      <a:r>
                        <a:rPr lang="en-CN" sz="1600" dirty="0"/>
                        <a:t>499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192254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4479A9D-21C7-A936-32AD-5F54ADC69052}"/>
              </a:ext>
            </a:extLst>
          </p:cNvPr>
          <p:cNvCxnSpPr>
            <a:cxnSpLocks/>
          </p:cNvCxnSpPr>
          <p:nvPr/>
        </p:nvCxnSpPr>
        <p:spPr>
          <a:xfrm flipV="1">
            <a:off x="8663152" y="3988774"/>
            <a:ext cx="833583" cy="30108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E466E1E-0D08-01E2-0A7A-A17B1B1910A2}"/>
              </a:ext>
            </a:extLst>
          </p:cNvPr>
          <p:cNvCxnSpPr>
            <a:cxnSpLocks/>
          </p:cNvCxnSpPr>
          <p:nvPr/>
        </p:nvCxnSpPr>
        <p:spPr>
          <a:xfrm flipV="1">
            <a:off x="9268467" y="4027208"/>
            <a:ext cx="320799" cy="26264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900D77-BB26-1146-4286-A08BCA43CAB9}"/>
              </a:ext>
            </a:extLst>
          </p:cNvPr>
          <p:cNvCxnSpPr>
            <a:cxnSpLocks/>
          </p:cNvCxnSpPr>
          <p:nvPr/>
        </p:nvCxnSpPr>
        <p:spPr>
          <a:xfrm flipH="1" flipV="1">
            <a:off x="9701420" y="4048877"/>
            <a:ext cx="198496" cy="26626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2BF6AFD-3A2F-7FCD-209E-0C984B3A85A1}"/>
              </a:ext>
            </a:extLst>
          </p:cNvPr>
          <p:cNvCxnSpPr>
            <a:cxnSpLocks/>
          </p:cNvCxnSpPr>
          <p:nvPr/>
        </p:nvCxnSpPr>
        <p:spPr>
          <a:xfrm flipH="1" flipV="1">
            <a:off x="9869214" y="4039719"/>
            <a:ext cx="447920" cy="2501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B07A6C1-BA9D-E3F7-06E9-065ADDD77507}"/>
              </a:ext>
            </a:extLst>
          </p:cNvPr>
          <p:cNvCxnSpPr>
            <a:cxnSpLocks/>
          </p:cNvCxnSpPr>
          <p:nvPr/>
        </p:nvCxnSpPr>
        <p:spPr>
          <a:xfrm flipH="1" flipV="1">
            <a:off x="9951940" y="3988774"/>
            <a:ext cx="1059124" cy="2605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6DB4F24-7F2E-DD89-C22E-72DEF2686639}"/>
              </a:ext>
            </a:extLst>
          </p:cNvPr>
          <p:cNvCxnSpPr>
            <a:cxnSpLocks/>
          </p:cNvCxnSpPr>
          <p:nvPr/>
        </p:nvCxnSpPr>
        <p:spPr>
          <a:xfrm flipH="1" flipV="1">
            <a:off x="10006948" y="3867514"/>
            <a:ext cx="1727307" cy="36272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5F25424-D0A8-04EB-E816-DA67E7E733BF}"/>
              </a:ext>
            </a:extLst>
          </p:cNvPr>
          <p:cNvSpPr txBox="1"/>
          <p:nvPr/>
        </p:nvSpPr>
        <p:spPr>
          <a:xfrm>
            <a:off x="9463209" y="3719431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400" dirty="0"/>
              <a:t>动作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6F797D4-A1D1-D1E6-4352-71D85BFCA336}"/>
              </a:ext>
            </a:extLst>
          </p:cNvPr>
          <p:cNvCxnSpPr>
            <a:cxnSpLocks/>
          </p:cNvCxnSpPr>
          <p:nvPr/>
        </p:nvCxnSpPr>
        <p:spPr>
          <a:xfrm flipH="1">
            <a:off x="7094483" y="4776952"/>
            <a:ext cx="662151" cy="53152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8A74551-5260-4C5A-81AF-CD3CA287E027}"/>
              </a:ext>
            </a:extLst>
          </p:cNvPr>
          <p:cNvCxnSpPr>
            <a:cxnSpLocks/>
          </p:cNvCxnSpPr>
          <p:nvPr/>
        </p:nvCxnSpPr>
        <p:spPr>
          <a:xfrm flipH="1">
            <a:off x="7196959" y="5139559"/>
            <a:ext cx="559675" cy="25224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6911B3C-6D44-AC44-AF8D-11B441EBC12E}"/>
              </a:ext>
            </a:extLst>
          </p:cNvPr>
          <p:cNvCxnSpPr>
            <a:cxnSpLocks/>
          </p:cNvCxnSpPr>
          <p:nvPr/>
        </p:nvCxnSpPr>
        <p:spPr>
          <a:xfrm flipH="1">
            <a:off x="7341784" y="5479957"/>
            <a:ext cx="399784" cy="5198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7CDBE45-A923-514F-9640-75FF1FF5823E}"/>
              </a:ext>
            </a:extLst>
          </p:cNvPr>
          <p:cNvCxnSpPr>
            <a:cxnSpLocks/>
            <a:endCxn id="44" idx="3"/>
          </p:cNvCxnSpPr>
          <p:nvPr/>
        </p:nvCxnSpPr>
        <p:spPr>
          <a:xfrm flipH="1" flipV="1">
            <a:off x="7341784" y="5633846"/>
            <a:ext cx="414850" cy="3006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E5CA716-B3BE-D47C-1E8D-D98E5DB57937}"/>
              </a:ext>
            </a:extLst>
          </p:cNvPr>
          <p:cNvCxnSpPr>
            <a:cxnSpLocks/>
          </p:cNvCxnSpPr>
          <p:nvPr/>
        </p:nvCxnSpPr>
        <p:spPr>
          <a:xfrm flipH="1" flipV="1">
            <a:off x="7275787" y="5773985"/>
            <a:ext cx="445375" cy="44547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B848CD4-4207-9D23-5576-AE34625D9C20}"/>
              </a:ext>
            </a:extLst>
          </p:cNvPr>
          <p:cNvSpPr txBox="1"/>
          <p:nvPr/>
        </p:nvSpPr>
        <p:spPr>
          <a:xfrm>
            <a:off x="6618509" y="5479957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400" dirty="0"/>
              <a:t>状态值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563CACD-DF2A-684C-488B-8C7C75C0D67C}"/>
              </a:ext>
            </a:extLst>
          </p:cNvPr>
          <p:cNvSpPr txBox="1"/>
          <p:nvPr/>
        </p:nvSpPr>
        <p:spPr>
          <a:xfrm>
            <a:off x="8978145" y="6521546"/>
            <a:ext cx="16622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400" dirty="0"/>
              <a:t>Q-Value</a:t>
            </a:r>
            <a:r>
              <a:rPr lang="zh-CN" altLang="en-US" sz="1400" dirty="0"/>
              <a:t>（奖励值）</a:t>
            </a:r>
            <a:endParaRPr lang="en-CN" sz="1400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0DB04F9-20B3-CB02-995E-8395EC19D53A}"/>
              </a:ext>
            </a:extLst>
          </p:cNvPr>
          <p:cNvCxnSpPr>
            <a:cxnSpLocks/>
          </p:cNvCxnSpPr>
          <p:nvPr/>
        </p:nvCxnSpPr>
        <p:spPr>
          <a:xfrm flipH="1" flipV="1">
            <a:off x="8663152" y="6208985"/>
            <a:ext cx="416791" cy="3515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B571C77-B65C-22E6-16C4-BE5E6D15050E}"/>
              </a:ext>
            </a:extLst>
          </p:cNvPr>
          <p:cNvCxnSpPr>
            <a:cxnSpLocks/>
          </p:cNvCxnSpPr>
          <p:nvPr/>
        </p:nvCxnSpPr>
        <p:spPr>
          <a:xfrm flipH="1" flipV="1">
            <a:off x="9254542" y="5784181"/>
            <a:ext cx="140394" cy="79316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A80486A-8408-5D24-293C-BF381378477A}"/>
              </a:ext>
            </a:extLst>
          </p:cNvPr>
          <p:cNvCxnSpPr>
            <a:cxnSpLocks/>
          </p:cNvCxnSpPr>
          <p:nvPr/>
        </p:nvCxnSpPr>
        <p:spPr>
          <a:xfrm flipV="1">
            <a:off x="9696567" y="5479957"/>
            <a:ext cx="187100" cy="107144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637044E-FB0E-CB72-74A4-9CB55C017C7D}"/>
              </a:ext>
            </a:extLst>
          </p:cNvPr>
          <p:cNvCxnSpPr>
            <a:cxnSpLocks/>
          </p:cNvCxnSpPr>
          <p:nvPr/>
        </p:nvCxnSpPr>
        <p:spPr>
          <a:xfrm flipV="1">
            <a:off x="10017936" y="5139559"/>
            <a:ext cx="559915" cy="142099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308104C-FD88-9E2F-2624-6D29FFFBA363}"/>
              </a:ext>
            </a:extLst>
          </p:cNvPr>
          <p:cNvCxnSpPr>
            <a:cxnSpLocks/>
          </p:cNvCxnSpPr>
          <p:nvPr/>
        </p:nvCxnSpPr>
        <p:spPr>
          <a:xfrm flipV="1">
            <a:off x="10293570" y="4776952"/>
            <a:ext cx="1433612" cy="179112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139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4964</TotalTime>
  <Words>970</Words>
  <Application>Microsoft Macintosh PowerPoint</Application>
  <PresentationFormat>Widescreen</PresentationFormat>
  <Paragraphs>136</Paragraphs>
  <Slides>12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Osaka</vt:lpstr>
      <vt:lpstr>OSAKA-MONO</vt:lpstr>
      <vt:lpstr>Arial</vt:lpstr>
      <vt:lpstr>Calibri</vt:lpstr>
      <vt:lpstr>Calibri Light</vt:lpstr>
      <vt:lpstr>Cambria Math</vt:lpstr>
      <vt:lpstr>Office Theme</vt:lpstr>
      <vt:lpstr>通过强化学习的Q-Learning算法解决简单的Taxi问题</vt:lpstr>
      <vt:lpstr>课题内容</vt:lpstr>
      <vt:lpstr>什么是Taxi问题</vt:lpstr>
      <vt:lpstr>强化学习的基本概念</vt:lpstr>
      <vt:lpstr>强化学习的基本概念</vt:lpstr>
      <vt:lpstr>Q-Learning算法的基本原理</vt:lpstr>
      <vt:lpstr>Taxi问题的模拟环境</vt:lpstr>
      <vt:lpstr>演示</vt:lpstr>
      <vt:lpstr>代码实现</vt:lpstr>
      <vt:lpstr>代码实现</vt:lpstr>
      <vt:lpstr>未来的应用场景</vt:lpstr>
      <vt:lpstr>参考文献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通过增强学习的Q-Learning算法提高机器在Taxi问题上的得分能力</dc:title>
  <dc:creator>Bo Xu</dc:creator>
  <cp:lastModifiedBy>Bo Xu</cp:lastModifiedBy>
  <cp:revision>6</cp:revision>
  <dcterms:created xsi:type="dcterms:W3CDTF">2023-10-20T01:39:34Z</dcterms:created>
  <dcterms:modified xsi:type="dcterms:W3CDTF">2023-10-23T13:07:20Z</dcterms:modified>
</cp:coreProperties>
</file>

<file path=docProps/thumbnail.jpeg>
</file>